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2"/>
  </p:notesMasterIdLst>
  <p:handoutMasterIdLst>
    <p:handoutMasterId r:id="rId13"/>
  </p:handoutMasterIdLst>
  <p:sldIdLst>
    <p:sldId id="1525" r:id="rId6"/>
    <p:sldId id="1527" r:id="rId7"/>
    <p:sldId id="1530" r:id="rId8"/>
    <p:sldId id="1531" r:id="rId9"/>
    <p:sldId id="1528" r:id="rId10"/>
    <p:sldId id="1529" r:id="rId11"/>
  </p:sldIdLst>
  <p:sldSz cx="9151938" cy="5148263"/>
  <p:notesSz cx="6797675" cy="9926638"/>
  <p:embeddedFontLs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Calibri Light" panose="020F0302020204030204" pitchFamily="34" charset="0"/>
      <p:regular r:id="rId18"/>
      <p:italic r:id="rId19"/>
    </p:embeddedFont>
    <p:embeddedFont>
      <p:font typeface="Rosatom" panose="020B0503040504020204" pitchFamily="34" charset="-52"/>
      <p:regular r:id="rId20"/>
      <p:bold r:id="rId21"/>
      <p:italic r:id="rId22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11" d="100"/>
          <a:sy n="111" d="100"/>
        </p:scale>
        <p:origin x="571" y="82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18" Type="http://schemas.openxmlformats.org/officeDocument/2006/relationships/font" Target="fonts/font5.fntdata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font" Target="fonts/font8.fntdata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4.fntdata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2.fntdata"/><Relationship Id="rId23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font" Target="fonts/font6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157495"/>
            <a:ext cx="4060346" cy="2865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Для </a:t>
            </a:r>
            <a:r>
              <a:rPr lang="ru-RU" sz="751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sz="751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Общекорпоративные </a:t>
            </a:r>
            <a:r>
              <a:rPr lang="ru-RU" sz="751" dirty="0">
                <a:solidFill>
                  <a:srgbClr val="002060"/>
                </a:solidFill>
              </a:rPr>
              <a:t>номинации: 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не участвуют руководители отраслевых функций в дивизионах, управляющих компаниях и организациях Госкорпорации «Росатом». Ограничения по конкретным должностям прописываются в описании каждой номинации;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КК общекорпоративной номинации или ее председателем (между заседаниями КК), а также Оргкомитетом</a:t>
            </a:r>
            <a:r>
              <a:rPr lang="ru-RU" sz="751" dirty="0" smtClean="0">
                <a:solidFill>
                  <a:srgbClr val="002060"/>
                </a:solidFill>
              </a:rPr>
              <a:t>.</a:t>
            </a:r>
            <a:endParaRPr lang="ru-RU" sz="751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Внутренний контроль: аудит, бухгалтерский учёт и экспортный контроль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сути достижения описывается реализованный </a:t>
            </a:r>
            <a:r>
              <a:rPr 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/ комплекс </a:t>
            </a:r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мероприятий </a:t>
            </a:r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инициатива, ограниченные по времени (имеющие начало и конец) и имеющие понятные измеримые цели (необходимо описать количественные и качественные результаты достижения) или результаты деятельности выходят за рамки текущего функционала, подразделения, организации или дивизиона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7848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 реализованного проекта/комплекса мероприятий оказал влияние на формирование и достижение стратегических целей, приоритетных задач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 реализованных инициатив оказал влияние на достижение стратегических целей, приоритетных задач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125607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3791" y="3897063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662313" y="4278007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ru-RU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Проявление творческой </a:t>
            </a:r>
            <a:r>
              <a:rPr lang="ru-RU" alt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активности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485899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907532"/>
            <a:ext cx="7948776" cy="11322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ru-RU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Принять участие в конкурсе могут штатные работники СОВК (включая старших аудиторов – внутренних контролеров филиалов АО «Концерн Росэнергоатом» действующих АЭС), бухгалтерий и ЦО по БУНУ, подразделений, осуществляющих функцию сопровождения внешнеэкономической деятельности в организациях Госкорпорации «Росатом».</a:t>
            </a:r>
          </a:p>
          <a:p>
            <a:pPr marL="171610" indent="-171610" algn="just">
              <a:buFont typeface="+mj-lt"/>
              <a:buAutoNum type="arabicPeriod"/>
            </a:pPr>
            <a:r>
              <a:rPr lang="ru-RU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конкурсе не принимают участие: </a:t>
            </a:r>
          </a:p>
          <a:p>
            <a:pPr algn="just"/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- </a:t>
            </a:r>
            <a:r>
              <a:rPr lang="ru-RU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Главный бухгалтер / заместитель главного бухгалтера, руководители структурных подразделений по направлениям ЦО по БУНУ, руководители СОВК-2 управляющей компании дивизиона , (корр. пробел) заместители руководителей СОВК-2, руководители структурных подразделений по направлениям внутренний аудит, контрольно-ревизионная деятельность, контроль конкурентной политики прямого подчинения руководителю функции дивизиона.</a:t>
            </a:r>
          </a:p>
          <a:p>
            <a:pPr algn="just"/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ru-RU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Руководители СОВК / бухгалтерии / ЦО по БУНУ, замещающие должность Заместитель руководителя организации.</a:t>
            </a:r>
          </a:p>
          <a:p>
            <a:pPr algn="just"/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ru-RU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Руководители отраслевых лабораторий по экспортному контролю, созданных на базе АО «ГНЦ РФ – ФЭИ» и ФГУП «РФЯЦ – ВНИИТФ».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Внутренний контроль: аудит, бухгалтерский учёт и экспортный контроль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10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Внутренний контроль: аудит, бухгалтерский учёт и экспортный контроль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280942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50" name="Таблица 49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30731"/>
            <a:ext cx="25533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0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 РЕАЛИЗОВАННОГО ПРОЕКТА/КОМПЛЕКСА МЕРОПРИЯТИЙ ОКАЗАЛ ВЛИЯНИЕ НА ФОРМИРОВАНИЕ И ДОСТИЖЕНИЕ СТРАТЕГИЧЕСКИХ ЦЕЛЕЙ, ПРИОРИТЕТНЫХ ЗАДАЧ</a:t>
            </a:r>
            <a:endParaRPr lang="ru-RU" sz="50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204335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54" name="TextBox 5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 РЕАЛИЗОВАННЫХ ИНИЦИАТИВ ОКАЗАЛ ВЛИЯНИЕ НА ДОСТИЖЕНИЕ СТРАТЕГИЧЕСКИХ ЦЕЛЕЙ, ПРИОРИТЕТНЫХ ЗАДАЧ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ПРОЯВЛЕНИЕ ТВОРЧЕСКОЙ АКТИВНОСТИ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ru-RU" altLang="ru-RU" sz="500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1036702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1032228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404854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404854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68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643712"/>
              </p:ext>
            </p:extLst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511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790413"/>
              </p:ext>
            </p:extLst>
          </p:nvPr>
        </p:nvGraphicFramePr>
        <p:xfrm>
          <a:off x="450706" y="485900"/>
          <a:ext cx="7807427" cy="4511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129663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897667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Результат реализованного проекта/комплекса мероприятий оказал влияние на формирование и достижение стратегических целей, приоритетных задач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ru-RU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номинантом своевременно выявлены отклонения / факторы, формирующие убытки / риски / предпосылки к нарушению порядка   предложены (корр.) и реализованы конкретные, достаточные меры по минимизации / недопущению рисков не достижения стратегических целей / приоритетных задач ;</a:t>
                      </a:r>
                    </a:p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ru-RU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 достижения номинанта способствовали повышению эффективности усилий по развитию бизнеса , (выручка, портфель заказов, доля рынка, логистические цепочки доставки, сроки выполнения обязательств и т.д.); </a:t>
                      </a:r>
                    </a:p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ru-RU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 номинант является востребованным консультантом при принятии решений в сложных вопросах организации ННБ, использования БС и СРФ, процессов ФХД, взаимодействия с ГКНО, разрешения кросс-функциональных и </a:t>
                      </a:r>
                      <a:r>
                        <a:rPr lang="ru-RU" sz="700" kern="1200" dirty="0" err="1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междивизиональных</a:t>
                      </a:r>
                      <a:r>
                        <a:rPr lang="ru-RU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разногласий, внутреннего контроля (в </a:t>
                      </a:r>
                      <a:r>
                        <a:rPr lang="ru-RU" sz="700" kern="1200" dirty="0" err="1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т.ч</a:t>
                      </a:r>
                      <a:r>
                        <a:rPr lang="ru-RU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 ЭК);</a:t>
                      </a:r>
                    </a:p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ru-RU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 карта рисков БП / организации дополнена новыми рисками, выявленными номинантом; номинантом настроен и реализуется мониторинг ключевых проектов дивизиона / организации по индикаторам (факторам) рисков ;</a:t>
                      </a:r>
                    </a:p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ru-RU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 менеджментом приняты и реализуются / реализованы рекомендации, предложенные номинантом по улучшению Системы ВК / управления рисками.</a:t>
                      </a: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48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Результат реализованных инициатив оказал влияние на достижение стратегических целей, приоритетных задач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ru-RU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номинантом предложены и внедрены новые методы / инструменты проведения ВК (в </a:t>
                      </a:r>
                      <a:r>
                        <a:rPr lang="ru-RU" sz="700" kern="1200" dirty="0" err="1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т.ч</a:t>
                      </a:r>
                      <a:r>
                        <a:rPr lang="ru-RU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 превентивный контроль / предиктивная аналитика /непрерывный аудит / налоговый мониторинг / финансовый мониторинг / экспортный контроль и т.п.);</a:t>
                      </a:r>
                    </a:p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ru-RU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 номинантом самостоятельно или в составе команды / группы реализована общественно значимая инициатива, направленная на оценку надежности системы ВК, включая оценку организации, применения и достаточности контрольных действий и их результатов, оценку используемых средств ВК ;</a:t>
                      </a:r>
                    </a:p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ru-RU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 номинантом инициированы и реализованы изменения в коммуникациях (внешние, внутренние, внутригрупповые и иные коммуникации), дающие возможность в текущем режиме идентифицировать и минимизировать возможные риски не достижения стратегических целей;</a:t>
                      </a:r>
                    </a:p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ru-RU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 предложенные номинантом инициативы (практики, методики, подходы и т.п.), сформированные внутренние базы знаний (регламенты, справочники, типовые решения и т.п.) используются работниками функциональной вертикали / включены в программы обучения и могут быть тиражированы в практику других БП / организаций / дивизионов;</a:t>
                      </a:r>
                    </a:p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ru-RU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 предложенные номинантом методы / инструменты  проведения ВК  способствовали обеспечению исполнения обязательств Госкорпорации «Росатом».</a:t>
                      </a: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12966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96090354"/>
                  </a:ext>
                </a:extLst>
              </a:tr>
              <a:tr h="827848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Проявление творческой активности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ru-RU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</a:t>
                      </a: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оминант получил признание и высокую оценку руководителя дивизиона / блока / организации / профессионального сообщества / ТОП-менеджмента (получены награды, благодарности, дипломы и т.п.);
- номинант успешно прошел сертификацию/ аттестацию / оценку / переподготовку 
по дополнительной профессиональной программе повышения квалификации с получением удостоверения установленного образца (в т.ч. при наличии соответствующего требования 
в профстандарте);
- номинант активно участвует в работе профессиональных объединений (в качестве докладчика: на отраслевых, межотраслевых, общероссийских и международных конференциях, на встречах и круглых столах профессиональных сообществ по актуальной тематике в области бухгалтерского учета, внутреннего аудита, внутреннего контроля, риск-менеджмента, корпоративного управления, комплаенс, ЭК и т.п.);
- номинант является автором / имеет публикации / интервью по профессиональной актуальной тематике.</a:t>
                      </a: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97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8155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3638914990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48C1843-6DAE-4BDE-BCA7-BF311A91C570}">
  <ds:schemaRefs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2145299-5CB1-4954-8409-5323E48803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53744</TotalTime>
  <Words>2550</Words>
  <Application>Microsoft Office PowerPoint</Application>
  <PresentationFormat>Произвольный</PresentationFormat>
  <Paragraphs>206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Rosatom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Минин Роман Сергеевич</cp:lastModifiedBy>
  <cp:revision>3419</cp:revision>
  <cp:lastPrinted>2025-02-03T14:56:44Z</cp:lastPrinted>
  <dcterms:created xsi:type="dcterms:W3CDTF">2019-09-24T12:37:05Z</dcterms:created>
  <dcterms:modified xsi:type="dcterms:W3CDTF">2026-02-11T10:03:31Z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